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3" r:id="rId22"/>
    <p:sldId id="274" r:id="rId23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52858" y="6453386"/>
            <a:ext cx="160794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21F52F-1963-4E1D-ADDE-D53ABDE1273A}" type="datetime1">
              <a:rPr lang="ru-RU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054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 bwMode="auto"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2295525"/>
            <a:ext cx="9601200" cy="357187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9ADA3E-46FD-4218-A4D6-9358E2B3165B}" type="datetime1">
              <a:rPr lang="ru-RU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596561" y="624156"/>
            <a:ext cx="1565766" cy="5243244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624156"/>
            <a:ext cx="8179641" cy="5243244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1A21F97-E30D-46EA-9629-DB584FDD533E}" type="datetime1">
              <a:rPr lang="ru-RU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3D3300D-2C54-41A9-BD81-354223F894D9}" type="datetime1">
              <a:rPr lang="ru-RU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5C5302E-8ED8-432D-9695-1A0A1A14DA2A}" type="datetime1">
              <a:rPr lang="ru-RU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371600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7FD45F4-F1AD-40FE-B217-3D7B523CF75C}" type="datetime1">
              <a:rPr lang="ru-RU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371600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525014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A7F474-B600-49B6-AD8E-23CFED363BDE}" type="datetime1">
              <a:rPr lang="ru-RU"/>
              <a:t>18.01.2024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2B13EE-559C-4C79-8F8A-01C8F2282902}" type="datetime1">
              <a:rPr lang="ru-RU"/>
              <a:t>18.01.2024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87A085-D63F-4909-93B8-4A37A034F5CF}" type="datetime1">
              <a:rPr lang="ru-RU"/>
              <a:t>18.01.2024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3A5F0CA-FA96-47BF-AEBA-4D8CA463770B}" type="datetime1">
              <a:rPr lang="ru-RU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36B45C-659A-4949-B7AE-3F56136C0190}" type="datetime1">
              <a:rPr lang="ru-RU"/>
              <a:t>18.01.2024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27AAF7-D413-4970-BED5-06CA29BB6553}" type="datetime1">
              <a:rPr lang="ru-RU"/>
              <a:t>18.01.2024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 bwMode="auto"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>
        <a:lnSpc>
          <a:spcPct val="89000"/>
        </a:lnSpc>
        <a:spcBef>
          <a:spcPts val="0"/>
        </a:spcBef>
        <a:buNone/>
        <a:defRPr sz="44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>
        <a:lnSpc>
          <a:spcPct val="94000"/>
        </a:lnSpc>
        <a:spcBef>
          <a:spcPts val="1000"/>
        </a:spcBef>
        <a:spcAft>
          <a:spcPts val="200"/>
        </a:spcAft>
        <a:buFont typeface="Franklin Gothic Book"/>
        <a:buChar char="■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2000" i="1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8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800" i="1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6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600" i="1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400" i="1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6589" y="2333213"/>
            <a:ext cx="9418320" cy="98151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/>
          </a:bodyPr>
          <a:lstStyle/>
          <a:p>
            <a:pPr algn="ctr">
              <a:defRPr/>
            </a:pPr>
            <a:r>
              <a:rPr lang="ru-RU" sz="4400"/>
              <a:t>Игра платформер «Побег»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261872" y="4521666"/>
            <a:ext cx="9418320" cy="177280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ru-RU"/>
              <a:t>Выполнили Старцев Д. Д., Тимофеева Д. С.</a:t>
            </a:r>
            <a:endParaRPr/>
          </a:p>
          <a:p>
            <a:pPr algn="l">
              <a:defRPr/>
            </a:pPr>
            <a:r>
              <a:rPr lang="ru-RU"/>
              <a:t>Ученики группы 3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Руководитель Борисов А.И.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Преподаватель Детского технопарка "Альтаир"</a:t>
            </a:r>
            <a:endParaRPr lang="ru-RU"/>
          </a:p>
        </p:txBody>
      </p:sp>
      <p:sp>
        <p:nvSpPr>
          <p:cNvPr id="4" name="Заголовок 1"/>
          <p:cNvSpPr txBox="1"/>
          <p:nvPr/>
        </p:nvSpPr>
        <p:spPr bwMode="auto">
          <a:xfrm>
            <a:off x="1386840" y="365760"/>
            <a:ext cx="9418320" cy="760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7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000"/>
              <a:t>Детский технопарк «Альтаир»</a:t>
            </a:r>
            <a:endParaRPr/>
          </a:p>
          <a:p>
            <a:pPr algn="ctr">
              <a:defRPr/>
            </a:pPr>
            <a:r>
              <a:rPr lang="ru-RU" sz="2000"/>
              <a:t>(РТУ МИРЭА)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815206" y="0"/>
            <a:ext cx="2376794" cy="1532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468603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66024252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FC33A4-B7DB-E3CF-2C9A-DB155D204E77}" type="slidenum">
              <a:rPr lang="ru-RU"/>
              <a:t>10</a:t>
            </a:fld>
            <a:endParaRPr lang="ru-RU"/>
          </a:p>
        </p:txBody>
      </p:sp>
      <p:sp>
        <p:nvSpPr>
          <p:cNvPr id="507711724" name="Объект 2"/>
          <p:cNvSpPr>
            <a:spLocks noGrp="1"/>
          </p:cNvSpPr>
          <p:nvPr>
            <p:ph idx="1"/>
          </p:nvPr>
        </p:nvSpPr>
        <p:spPr bwMode="auto">
          <a:xfrm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4. Создание стартового окна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2140147882" name="Рисунок 2140147881"/>
          <p:cNvPicPr>
            <a:picLocks noChangeAspect="1"/>
          </p:cNvPicPr>
          <p:nvPr/>
        </p:nvPicPr>
        <p:blipFill>
          <a:blip r:embed="rId2"/>
          <a:srcRect l="33453" t="27777" r="33265" b="27777"/>
          <a:stretch/>
        </p:blipFill>
        <p:spPr bwMode="auto">
          <a:xfrm>
            <a:off x="1371599" y="2031998"/>
            <a:ext cx="5017290" cy="3768856"/>
          </a:xfrm>
          <a:prstGeom prst="rect">
            <a:avLst/>
          </a:prstGeom>
        </p:spPr>
      </p:pic>
      <p:pic>
        <p:nvPicPr>
          <p:cNvPr id="2097869318" name="Рисунок 2097869317"/>
          <p:cNvPicPr>
            <a:picLocks noChangeAspect="1"/>
          </p:cNvPicPr>
          <p:nvPr/>
        </p:nvPicPr>
        <p:blipFill>
          <a:blip r:embed="rId3"/>
          <a:srcRect l="33634" t="28141" r="33438" b="28009"/>
          <a:stretch/>
        </p:blipFill>
        <p:spPr bwMode="auto">
          <a:xfrm>
            <a:off x="6648449" y="2031998"/>
            <a:ext cx="5031149" cy="3768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374469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772827107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7044E4F-6118-6C57-F68E-D23F70EB092F}" type="slidenum">
              <a:rPr lang="ru-RU"/>
              <a:t>11</a:t>
            </a:fld>
            <a:endParaRPr lang="ru-RU"/>
          </a:p>
        </p:txBody>
      </p:sp>
      <p:sp>
        <p:nvSpPr>
          <p:cNvPr id="1791472244" name="Объект 2"/>
          <p:cNvSpPr>
            <a:spLocks noGrp="1"/>
          </p:cNvSpPr>
          <p:nvPr>
            <p:ph idx="1"/>
          </p:nvPr>
        </p:nvSpPr>
        <p:spPr bwMode="auto">
          <a:xfrm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5. Создание графических элементов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473119425" name="Рисунок 473119424"/>
          <p:cNvPicPr>
            <a:picLocks noChangeAspect="1"/>
          </p:cNvPicPr>
          <p:nvPr/>
        </p:nvPicPr>
        <p:blipFill>
          <a:blip r:embed="rId2"/>
          <a:srcRect t="2428" b="4194"/>
          <a:stretch/>
        </p:blipFill>
        <p:spPr bwMode="auto">
          <a:xfrm>
            <a:off x="1371599" y="2031997"/>
            <a:ext cx="4173899" cy="2192267"/>
          </a:xfrm>
          <a:prstGeom prst="rect">
            <a:avLst/>
          </a:prstGeom>
        </p:spPr>
      </p:pic>
      <p:pic>
        <p:nvPicPr>
          <p:cNvPr id="1272513514" name="Рисунок 1272513513"/>
          <p:cNvPicPr>
            <a:picLocks noChangeAspect="1"/>
          </p:cNvPicPr>
          <p:nvPr/>
        </p:nvPicPr>
        <p:blipFill>
          <a:blip r:embed="rId3"/>
          <a:srcRect t="2428" b="5245"/>
          <a:stretch/>
        </p:blipFill>
        <p:spPr bwMode="auto">
          <a:xfrm>
            <a:off x="5772147" y="2031997"/>
            <a:ext cx="4231051" cy="2197315"/>
          </a:xfrm>
          <a:prstGeom prst="rect">
            <a:avLst/>
          </a:prstGeom>
        </p:spPr>
      </p:pic>
      <p:pic>
        <p:nvPicPr>
          <p:cNvPr id="345936482" name="Рисунок 345936481"/>
          <p:cNvPicPr>
            <a:picLocks noChangeAspect="1"/>
          </p:cNvPicPr>
          <p:nvPr/>
        </p:nvPicPr>
        <p:blipFill>
          <a:blip r:embed="rId4"/>
          <a:srcRect t="3254" b="4745"/>
          <a:stretch/>
        </p:blipFill>
        <p:spPr bwMode="auto">
          <a:xfrm>
            <a:off x="3696672" y="4419599"/>
            <a:ext cx="4150949" cy="2148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871054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39578344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A8563BA-0657-52F5-8515-F34629DA8477}" type="slidenum">
              <a:rPr lang="ru-RU"/>
              <a:t>12</a:t>
            </a:fld>
            <a:endParaRPr lang="ru-RU"/>
          </a:p>
        </p:txBody>
      </p:sp>
      <p:sp>
        <p:nvSpPr>
          <p:cNvPr id="916807564" name="Объект 2"/>
          <p:cNvSpPr>
            <a:spLocks noGrp="1"/>
          </p:cNvSpPr>
          <p:nvPr>
            <p:ph idx="1"/>
          </p:nvPr>
        </p:nvSpPr>
        <p:spPr bwMode="auto">
          <a:xfrm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6. Разработка уровней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1456494321" name="Рисунок 145649432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47400" y="2031997"/>
            <a:ext cx="7897199" cy="4220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572917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183959632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29B2258-3F48-174F-0ED7-D4A049D985C5}" type="slidenum">
              <a:rPr lang="ru-RU"/>
              <a:t>13</a:t>
            </a:fld>
            <a:endParaRPr lang="ru-RU"/>
          </a:p>
        </p:txBody>
      </p:sp>
      <p:sp>
        <p:nvSpPr>
          <p:cNvPr id="157244272" name="Объект 2"/>
          <p:cNvSpPr>
            <a:spLocks noGrp="1"/>
          </p:cNvSpPr>
          <p:nvPr>
            <p:ph idx="1"/>
          </p:nvPr>
        </p:nvSpPr>
        <p:spPr bwMode="auto">
          <a:xfrm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7. Разработка финального окна 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1651417863" name="Рисунок 165141786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83049" y="2457450"/>
            <a:ext cx="4989150" cy="3765395"/>
          </a:xfrm>
          <a:prstGeom prst="rect">
            <a:avLst/>
          </a:prstGeom>
        </p:spPr>
      </p:pic>
      <p:pic>
        <p:nvPicPr>
          <p:cNvPr id="1323332352" name="Рисунок 132333235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119067" y="685799"/>
            <a:ext cx="6550650" cy="4762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494453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3131633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75E5A1-26C8-8D67-D5A0-9DA55D42F51E}" type="slidenum">
              <a:rPr lang="ru-RU"/>
              <a:t>14</a:t>
            </a:fld>
            <a:endParaRPr lang="ru-RU"/>
          </a:p>
        </p:txBody>
      </p:sp>
      <p:sp>
        <p:nvSpPr>
          <p:cNvPr id="1855757740" name="Объект 2"/>
          <p:cNvSpPr>
            <a:spLocks noGrp="1"/>
          </p:cNvSpPr>
          <p:nvPr>
            <p:ph idx="1"/>
          </p:nvPr>
        </p:nvSpPr>
        <p:spPr bwMode="auto">
          <a:xfrm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8. Тестирование, внесение финальных правок 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255993311" name="Рисунок 2559933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63474" y="2031997"/>
            <a:ext cx="6253725" cy="4304601"/>
          </a:xfrm>
          <a:prstGeom prst="rect">
            <a:avLst/>
          </a:prstGeom>
        </p:spPr>
      </p:pic>
      <p:pic>
        <p:nvPicPr>
          <p:cNvPr id="313644598" name="Рисунок 31364459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86450" y="4854540"/>
            <a:ext cx="5946412" cy="1093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Возникшие проблемы и способы решения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Проблема с таймером</a:t>
            </a:r>
          </a:p>
          <a:p>
            <a:pPr>
              <a:defRPr/>
            </a:pPr>
            <a:r>
              <a:rPr lang="ru-RU"/>
              <a:t>Проблема с масштабом изображений уровней</a:t>
            </a:r>
          </a:p>
          <a:p>
            <a:pPr>
              <a:defRPr/>
            </a:pPr>
            <a:r>
              <a:rPr lang="ru-RU"/>
              <a:t>Проблема с передвижением персонажа</a:t>
            </a:r>
          </a:p>
          <a:p>
            <a:pPr algn="just">
              <a:defRPr/>
            </a:pPr>
            <a:r>
              <a:rPr lang="ru-RU"/>
              <a:t>Проблема с обновлением проекта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15</a:t>
            </a:fld>
            <a:endParaRPr lang="ru-RU"/>
          </a:p>
        </p:txBody>
      </p:sp>
      <p:pic>
        <p:nvPicPr>
          <p:cNvPr id="1695897329" name="Рисунок 169589732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26931" y="4572000"/>
            <a:ext cx="8667749" cy="1609724"/>
          </a:xfrm>
          <a:prstGeom prst="rect">
            <a:avLst/>
          </a:prstGeom>
        </p:spPr>
      </p:pic>
      <p:pic>
        <p:nvPicPr>
          <p:cNvPr id="848577930" name="Рисунок 84857792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68702" y="1733549"/>
            <a:ext cx="4984570" cy="2659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371600" y="1504949"/>
            <a:ext cx="9601200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dirty="0"/>
              <a:t>Готовый проект, загруженные на </a:t>
            </a:r>
            <a:r>
              <a:rPr lang="ru-RU" dirty="0" err="1"/>
              <a:t>GitHub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16</a:t>
            </a:fld>
            <a:endParaRPr lang="ru-RU"/>
          </a:p>
        </p:txBody>
      </p:sp>
      <p:pic>
        <p:nvPicPr>
          <p:cNvPr id="128123040" name="Рисунок 12812303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47799" y="2048910"/>
            <a:ext cx="9162071" cy="440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10639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1543735743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57E1F27-4E56-05F3-C2EB-A7212E59CDB0}" type="slidenum">
              <a:rPr lang="ru-RU"/>
              <a:t>17</a:t>
            </a:fld>
            <a:endParaRPr lang="ru-RU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CD140A6-92D9-4C6E-BD44-618D88280B9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371600" y="1504949"/>
            <a:ext cx="9601200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dirty="0"/>
              <a:t>Главное (стартовое) меню, меню настроек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C35BCF-0D44-47C2-97DE-FF6276EA4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752" y="2231699"/>
            <a:ext cx="1827457" cy="24082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5B917D-E965-44AF-9FBC-F50A58F94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0354" y="2231545"/>
            <a:ext cx="3007800" cy="24118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256467-26AD-423B-8185-17B53C36B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7353" y="2235007"/>
            <a:ext cx="2942959" cy="24049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839199-1B8D-4EA2-819E-92B48FC75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0602" y="874121"/>
            <a:ext cx="3043527" cy="24215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1A83F3-A1D7-4517-8390-BF926C47F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720" y="3377388"/>
            <a:ext cx="3050743" cy="2421527"/>
          </a:xfrm>
          <a:prstGeom prst="rect">
            <a:avLst/>
          </a:prstGeom>
        </p:spPr>
      </p:pic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B2134269-7D26-417D-A6D6-E13CEF60822D}"/>
              </a:ext>
            </a:extLst>
          </p:cNvPr>
          <p:cNvCxnSpPr>
            <a:cxnSpLocks/>
          </p:cNvCxnSpPr>
          <p:nvPr/>
        </p:nvCxnSpPr>
        <p:spPr>
          <a:xfrm flipV="1">
            <a:off x="7883082" y="1594938"/>
            <a:ext cx="1703045" cy="1620535"/>
          </a:xfrm>
          <a:prstGeom prst="bentConnector3">
            <a:avLst>
              <a:gd name="adj1" fmla="val 736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Соединитель: уступ 25">
            <a:extLst>
              <a:ext uri="{FF2B5EF4-FFF2-40B4-BE49-F238E27FC236}">
                <a16:creationId xmlns:a16="http://schemas.microsoft.com/office/drawing/2014/main" id="{1D21C7C5-99D6-4758-8130-7BEAE6763809}"/>
              </a:ext>
            </a:extLst>
          </p:cNvPr>
          <p:cNvCxnSpPr>
            <a:cxnSpLocks/>
          </p:cNvCxnSpPr>
          <p:nvPr/>
        </p:nvCxnSpPr>
        <p:spPr bwMode="auto">
          <a:xfrm>
            <a:off x="7903178" y="3483969"/>
            <a:ext cx="1793481" cy="1764294"/>
          </a:xfrm>
          <a:prstGeom prst="bentConnector3">
            <a:avLst>
              <a:gd name="adj1" fmla="val 6905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5C9B6E4-EDE2-463B-A2EA-F134C0CAC617}"/>
              </a:ext>
            </a:extLst>
          </p:cNvPr>
          <p:cNvCxnSpPr/>
          <p:nvPr/>
        </p:nvCxnSpPr>
        <p:spPr>
          <a:xfrm>
            <a:off x="4772967" y="3437480"/>
            <a:ext cx="13992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71D537DE-FF82-42BF-A63F-A0FB512F7FA2}"/>
              </a:ext>
            </a:extLst>
          </p:cNvPr>
          <p:cNvCxnSpPr>
            <a:cxnSpLocks/>
          </p:cNvCxnSpPr>
          <p:nvPr/>
        </p:nvCxnSpPr>
        <p:spPr bwMode="auto">
          <a:xfrm>
            <a:off x="2473568" y="3409953"/>
            <a:ext cx="862484" cy="19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10639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1543735743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57E1F27-4E56-05F3-C2EB-A7212E59CDB0}" type="slidenum">
              <a:rPr lang="ru-RU"/>
              <a:t>18</a:t>
            </a:fld>
            <a:endParaRPr lang="ru-RU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CD140A6-92D9-4C6E-BD44-618D88280B9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371600" y="1504949"/>
            <a:ext cx="9601200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dirty="0"/>
              <a:t>Меню выбора уровня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44E5F5-991C-46C3-8084-22498A031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7058" y="1986717"/>
            <a:ext cx="8005677" cy="45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10639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1543735743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57E1F27-4E56-05F3-C2EB-A7212E59CDB0}" type="slidenum">
              <a:rPr lang="ru-RU"/>
              <a:t>19</a:t>
            </a:fld>
            <a:endParaRPr lang="ru-RU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CD140A6-92D9-4C6E-BD44-618D88280B9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371600" y="1485285"/>
            <a:ext cx="9601200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dirty="0"/>
              <a:t>Уровни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82CA11-6F52-4935-BF57-CA1FE6DD0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2123231"/>
            <a:ext cx="3409472" cy="19178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1D0254-6E94-4BE8-8345-04B8E08C78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199" y="4119178"/>
            <a:ext cx="3409473" cy="19178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139816-0B78-4EB0-86BC-090AE7089D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5728" y="2123231"/>
            <a:ext cx="3409473" cy="19178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E612FA-006E-4A25-9F34-B931EF212B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5728" y="4119179"/>
            <a:ext cx="3409473" cy="19178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2811E1-E885-4704-9355-8003AA7389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2257" y="2123231"/>
            <a:ext cx="3409472" cy="19178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AD0AB66-A446-4EBB-B102-12A7DFCBD7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2258" y="4119178"/>
            <a:ext cx="3409472" cy="191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371600" y="3714749"/>
            <a:ext cx="9601200" cy="35813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/>
              <a:t>Задачи:</a:t>
            </a:r>
          </a:p>
          <a:p>
            <a:pPr>
              <a:defRPr/>
            </a:pPr>
            <a:r>
              <a:rPr lang="ru-RU"/>
              <a:t>Выбрать жанр игры, разработать общую концепцию</a:t>
            </a:r>
          </a:p>
          <a:p>
            <a:pPr>
              <a:defRPr/>
            </a:pPr>
            <a:r>
              <a:rPr lang="ru-RU"/>
              <a:t>Создать репозиторий на git</a:t>
            </a:r>
          </a:p>
          <a:p>
            <a:pPr>
              <a:defRPr/>
            </a:pPr>
            <a:r>
              <a:rPr lang="ru-RU"/>
              <a:t>Создать несколько игровых уровней, стартовое окно и меню настроек</a:t>
            </a:r>
          </a:p>
          <a:p>
            <a:pPr>
              <a:defRPr/>
            </a:pPr>
            <a:r>
              <a:rPr lang="ru-RU"/>
              <a:t>Доработать и оптимизировать игру</a:t>
            </a:r>
          </a:p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2</a:t>
            </a:fld>
            <a:endParaRPr lang="ru-RU"/>
          </a:p>
        </p:txBody>
      </p:sp>
      <p:sp>
        <p:nvSpPr>
          <p:cNvPr id="118083202" name="Объект 2"/>
          <p:cNvSpPr>
            <a:spLocks noGrp="1"/>
          </p:cNvSpPr>
          <p:nvPr/>
        </p:nvSpPr>
        <p:spPr bwMode="auto">
          <a:xfrm>
            <a:off x="1371599" y="1676399"/>
            <a:ext cx="9601200" cy="16763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384048" indent="-384048" algn="l" defTabSz="914400">
              <a:lnSpc>
                <a:spcPct val="94000"/>
              </a:lnSpc>
              <a:spcBef>
                <a:spcPts val="999"/>
              </a:spcBef>
              <a:spcAft>
                <a:spcPts val="199"/>
              </a:spcAft>
              <a:buFont typeface="Franklin Gothic Book"/>
              <a:buChar char="■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20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18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16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14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/>
              <a:buNone/>
              <a:defRPr/>
            </a:pPr>
            <a:r>
              <a:t>Цели:</a:t>
            </a:r>
          </a:p>
          <a:p>
            <a:pPr>
              <a:defRPr/>
            </a:pPr>
            <a:r>
              <a:t>Научиться работать с библиотекой pygame</a:t>
            </a:r>
          </a:p>
          <a:p>
            <a:pPr>
              <a:defRPr/>
            </a:pPr>
            <a:r>
              <a:t>Приобрести опыт работы в команде</a:t>
            </a:r>
          </a:p>
          <a:p>
            <a:pPr>
              <a:defRPr/>
            </a:pPr>
            <a:r>
              <a:t>Создать собственную игру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10639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1543735743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57E1F27-4E56-05F3-C2EB-A7212E59CDB0}" type="slidenum">
              <a:rPr lang="ru-RU"/>
              <a:t>20</a:t>
            </a:fld>
            <a:endParaRPr lang="ru-RU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CD140A6-92D9-4C6E-BD44-618D88280B9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371600" y="1504949"/>
            <a:ext cx="9601200" cy="3581399"/>
          </a:xfrm>
        </p:spPr>
        <p:txBody>
          <a:bodyPr/>
          <a:lstStyle/>
          <a:p>
            <a:pPr marL="0" indent="0">
              <a:buFont typeface="Franklin Gothic Book"/>
              <a:buNone/>
              <a:defRPr/>
            </a:pPr>
            <a:r>
              <a:rPr lang="ru-RU" dirty="0"/>
              <a:t>Меню паузы, итоговое окно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3BD512-5252-4BE7-BF7E-357D8D527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5625" y="2155047"/>
            <a:ext cx="6114676" cy="34395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4BEAA8-3370-4778-AED9-8D9457CB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4865" y="2155047"/>
            <a:ext cx="4302756" cy="34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7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57485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2E79A9C-89EA-0061-B42A-01E5AF9D197F}" type="slidenum">
              <a:rPr lang="ru-RU"/>
              <a:t>21</a:t>
            </a:fld>
            <a:endParaRPr lang="ru-RU"/>
          </a:p>
        </p:txBody>
      </p:sp>
      <p:pic>
        <p:nvPicPr>
          <p:cNvPr id="2" name="IMG_6541">
            <a:hlinkClick r:id="" action="ppaction://media"/>
            <a:extLst>
              <a:ext uri="{FF2B5EF4-FFF2-40B4-BE49-F238E27FC236}">
                <a16:creationId xmlns:a16="http://schemas.microsoft.com/office/drawing/2014/main" id="{27B731DC-A12B-4C56-9001-BF914F0DF0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270" y="723121"/>
            <a:ext cx="10474368" cy="5411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0594" y="1367404"/>
            <a:ext cx="9418320" cy="6291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/>
              <a:t>Спасибо за внимание!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96493" y="1996578"/>
            <a:ext cx="4466522" cy="458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316396" y="1421946"/>
            <a:ext cx="4362453" cy="313100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0000" lnSpcReduction="20000"/>
          </a:bodyPr>
          <a:lstStyle/>
          <a:p>
            <a:pPr marL="0" indent="0">
              <a:buFont typeface="Franklin Gothic Book"/>
              <a:buNone/>
              <a:defRPr/>
            </a:pP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Актуальность игры </a:t>
            </a:r>
            <a:r>
              <a:rPr lang="ru-RU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«Побег»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 обусловлена несколькими факторами:</a:t>
            </a:r>
          </a:p>
          <a:p>
            <a:pPr marL="0" indent="0">
              <a:buFont typeface="Franklin Gothic Book"/>
              <a:buNone/>
              <a:defRPr/>
            </a:pPr>
            <a:endParaRPr sz="2200" b="0" i="0" u="none">
              <a:solidFill>
                <a:srgbClr val="000000"/>
              </a:solidFill>
              <a:latin typeface="Franklin Gothic Book"/>
              <a:ea typeface="Franklin Gothic Book"/>
              <a:cs typeface="Franklin Gothic Book"/>
            </a:endParaRP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Развитие полезных навыков</a:t>
            </a:r>
            <a:endParaRPr sz="2200">
              <a:latin typeface="Franklin Gothic Book"/>
              <a:cs typeface="Franklin Gothic Book"/>
            </a:endParaRP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Вовлечение в мир игры</a:t>
            </a: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Отдых</a:t>
            </a:r>
            <a:endParaRPr sz="2200" u="sng">
              <a:latin typeface="Franklin Gothic Book"/>
              <a:cs typeface="Franklin Gothic Book"/>
            </a:endParaRP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Семейность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3</a:t>
            </a:fld>
            <a:endParaRPr lang="ru-RU"/>
          </a:p>
        </p:txBody>
      </p:sp>
      <p:pic>
        <p:nvPicPr>
          <p:cNvPr id="1120132962" name="Рисунок 112013296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793149" y="1126132"/>
            <a:ext cx="5943599" cy="4395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344682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833819210" name="Объект 2"/>
          <p:cNvSpPr>
            <a:spLocks noGrp="1"/>
          </p:cNvSpPr>
          <p:nvPr>
            <p:ph idx="1"/>
          </p:nvPr>
        </p:nvSpPr>
        <p:spPr bwMode="auto">
          <a:xfrm>
            <a:off x="1087798" y="1581148"/>
            <a:ext cx="10820397" cy="481964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lnSpcReduction="10000"/>
          </a:bodyPr>
          <a:lstStyle/>
          <a:p>
            <a:pPr marL="0" indent="0">
              <a:buFont typeface="Franklin Gothic Book"/>
              <a:buNone/>
              <a:defRPr/>
            </a:pP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Игры-платформеры являются одним из самых популярных и разнообразных жанров игр, который существует уже несколько десятилетий. </a:t>
            </a:r>
          </a:p>
          <a:p>
            <a:pPr marL="0" indent="0">
              <a:buFont typeface="Franklin Gothic Book"/>
              <a:buNone/>
              <a:defRPr/>
            </a:pP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Актуальность игры </a:t>
            </a:r>
            <a:r>
              <a:rPr lang="ru-RU" sz="22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«Побег»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 обусловлена несколькими факторами:</a:t>
            </a: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Развитие навыков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: игра ползволяет пользователю развивать различные навыки, такие как быстрая реакции, логическое мышление и умение принимать решения в условиях ограниченного времени. Это делает процесс игры не только более интересным, но и полезным.</a:t>
            </a: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Вовлечение в мир игры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: игра имеет проработанный и интересный мир, в который игрок хочет погружаеться и исследовать. Это способствует созданию эмоциональной связи между пользователем и игрой, что увеличивает уровень вовлеченности и удовлетворенности от прохождения.</a:t>
            </a: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Семейность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: игра имеют возрастное ограничение “6+” , что делает ее доступной для детей.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154608273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1F243B7-0772-6207-FF4B-1E3445BA2A53}" type="slidenum">
              <a:rPr lang="ru-RU"/>
              <a:t>4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295399" y="1555749"/>
            <a:ext cx="9601200" cy="9524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0000" lnSpcReduction="4000"/>
          </a:bodyPr>
          <a:lstStyle/>
          <a:p>
            <a:pPr marL="305908" indent="-305908">
              <a:buFont typeface="Franklin Gothic Book"/>
              <a:buAutoNum type="arabicPeriod"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Выбор жанра игры, разработка общей концепции и формулировка идеи</a:t>
            </a:r>
            <a:endParaRPr lang="ru-RU" sz="2000" b="0" i="0" u="none" strike="noStrike" cap="none" spc="0">
              <a:solidFill>
                <a:schemeClr val="tx2"/>
              </a:solidFill>
              <a:latin typeface="Franklin Gothic Book"/>
              <a:ea typeface="Arial"/>
              <a:cs typeface="Arial"/>
            </a:endParaRPr>
          </a:p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	1.1. Поиск вдохновения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5</a:t>
            </a:fld>
            <a:endParaRPr lang="ru-RU"/>
          </a:p>
        </p:txBody>
      </p:sp>
      <p:pic>
        <p:nvPicPr>
          <p:cNvPr id="653206028" name="Рисунок 65320602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30699" y="2336941"/>
            <a:ext cx="8454297" cy="4051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51042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759380208" name="Объект 2"/>
          <p:cNvSpPr>
            <a:spLocks noGrp="1"/>
          </p:cNvSpPr>
          <p:nvPr>
            <p:ph idx="1"/>
          </p:nvPr>
        </p:nvSpPr>
        <p:spPr bwMode="auto">
          <a:xfrm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0000" lnSpcReduction="4000"/>
          </a:bodyPr>
          <a:lstStyle/>
          <a:p>
            <a:pPr marL="305907" indent="-305907">
              <a:buFont typeface="Franklin Gothic Book"/>
              <a:buAutoNum type="arabicPeriod"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Выбор жанра игры, разработка общей концепции и формулировка идеи</a:t>
            </a:r>
          </a:p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	1.2. Основная идея, смысл игры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sp>
        <p:nvSpPr>
          <p:cNvPr id="365480175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A23C70B-9499-AFF6-D4E6-4DD63FB9B88C}" type="slidenum">
              <a:rPr lang="ru-RU"/>
              <a:t>6</a:t>
            </a:fld>
            <a:endParaRPr lang="ru-RU"/>
          </a:p>
        </p:txBody>
      </p:sp>
      <p:pic>
        <p:nvPicPr>
          <p:cNvPr id="190447435" name="Рисунок 19044743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68799" y="2284500"/>
            <a:ext cx="7689621" cy="4168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256108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211198443" name="Объект 2"/>
          <p:cNvSpPr>
            <a:spLocks noGrp="1"/>
          </p:cNvSpPr>
          <p:nvPr>
            <p:ph idx="1"/>
          </p:nvPr>
        </p:nvSpPr>
        <p:spPr bwMode="auto">
          <a:xfrm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0000" lnSpcReduction="4000"/>
          </a:bodyPr>
          <a:lstStyle/>
          <a:p>
            <a:pPr marL="305907" indent="-305907">
              <a:buFont typeface="Franklin Gothic Book"/>
              <a:buAutoNum type="arabicPeriod"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Выбор жанра игры, разработка общей концепции и формулировка идеи</a:t>
            </a:r>
          </a:p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	1.3. Поиск тайлов и персонажа для игры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sp>
        <p:nvSpPr>
          <p:cNvPr id="39441212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943C203-08E1-A50B-C36A-8C4322175530}" type="slidenum">
              <a:rPr lang="ru-RU"/>
              <a:t>7</a:t>
            </a:fld>
            <a:endParaRPr lang="ru-RU"/>
          </a:p>
        </p:txBody>
      </p:sp>
      <p:pic>
        <p:nvPicPr>
          <p:cNvPr id="411310079" name="Рисунок 41131007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402999" y="3761293"/>
            <a:ext cx="1485786" cy="1439355"/>
          </a:xfrm>
          <a:prstGeom prst="rect">
            <a:avLst/>
          </a:prstGeom>
        </p:spPr>
      </p:pic>
      <p:pic>
        <p:nvPicPr>
          <p:cNvPr id="1666281564" name="Рисунок 166628156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59281" y="3761293"/>
            <a:ext cx="1919140" cy="1439355"/>
          </a:xfrm>
          <a:prstGeom prst="rect">
            <a:avLst/>
          </a:prstGeom>
        </p:spPr>
      </p:pic>
      <p:pic>
        <p:nvPicPr>
          <p:cNvPr id="1789620514" name="Рисунок 178962051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318851" y="2270016"/>
            <a:ext cx="1922348" cy="1394029"/>
          </a:xfrm>
          <a:prstGeom prst="rect">
            <a:avLst/>
          </a:prstGeom>
        </p:spPr>
      </p:pic>
      <p:pic>
        <p:nvPicPr>
          <p:cNvPr id="451650598" name="Рисунок 45165059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44949" y="5324474"/>
            <a:ext cx="2362911" cy="1331217"/>
          </a:xfrm>
          <a:prstGeom prst="rect">
            <a:avLst/>
          </a:prstGeom>
        </p:spPr>
      </p:pic>
      <p:pic>
        <p:nvPicPr>
          <p:cNvPr id="121869294" name="Рисунок 121869293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570502" y="2284501"/>
            <a:ext cx="1537097" cy="1379545"/>
          </a:xfrm>
          <a:prstGeom prst="rect">
            <a:avLst/>
          </a:prstGeom>
        </p:spPr>
      </p:pic>
      <p:pic>
        <p:nvPicPr>
          <p:cNvPr id="963566409" name="Рисунок 963566408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9425696" y="2270016"/>
            <a:ext cx="1394029" cy="1394029"/>
          </a:xfrm>
          <a:prstGeom prst="rect">
            <a:avLst/>
          </a:prstGeom>
        </p:spPr>
      </p:pic>
      <p:pic>
        <p:nvPicPr>
          <p:cNvPr id="1717106608" name="Рисунок 1717106607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541462" y="3761293"/>
            <a:ext cx="2598670" cy="1439355"/>
          </a:xfrm>
          <a:prstGeom prst="rect">
            <a:avLst/>
          </a:prstGeom>
        </p:spPr>
      </p:pic>
      <p:pic>
        <p:nvPicPr>
          <p:cNvPr id="1511573770" name="Рисунок 151157376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909869" y="2295141"/>
            <a:ext cx="2405077" cy="1352856"/>
          </a:xfrm>
          <a:prstGeom prst="rect">
            <a:avLst/>
          </a:prstGeom>
        </p:spPr>
      </p:pic>
      <p:pic>
        <p:nvPicPr>
          <p:cNvPr id="1107163387" name="Рисунок 1107163386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144949" y="3761293"/>
            <a:ext cx="2167120" cy="1439355"/>
          </a:xfrm>
          <a:prstGeom prst="rect">
            <a:avLst/>
          </a:prstGeom>
        </p:spPr>
      </p:pic>
      <p:pic>
        <p:nvPicPr>
          <p:cNvPr id="1647367667" name="Рисунок 1647367666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144948" y="2326079"/>
            <a:ext cx="1468797" cy="1321918"/>
          </a:xfrm>
          <a:prstGeom prst="rect">
            <a:avLst/>
          </a:prstGeom>
        </p:spPr>
      </p:pic>
      <p:pic>
        <p:nvPicPr>
          <p:cNvPr id="1203688509" name="Рисунок 1203688508"/>
          <p:cNvPicPr>
            <a:picLocks noChangeAspect="1"/>
          </p:cNvPicPr>
          <p:nvPr/>
        </p:nvPicPr>
        <p:blipFill>
          <a:blip r:embed="rId12"/>
          <a:srcRect t="25666" b="17000"/>
          <a:stretch/>
        </p:blipFill>
        <p:spPr bwMode="auto">
          <a:xfrm>
            <a:off x="3714145" y="5324474"/>
            <a:ext cx="4643783" cy="1331217"/>
          </a:xfrm>
          <a:prstGeom prst="rect">
            <a:avLst/>
          </a:prstGeom>
        </p:spPr>
      </p:pic>
      <p:pic>
        <p:nvPicPr>
          <p:cNvPr id="549623021" name="Рисунок 549623020"/>
          <p:cNvPicPr>
            <a:picLocks noChangeAspect="1"/>
          </p:cNvPicPr>
          <p:nvPr/>
        </p:nvPicPr>
        <p:blipFill>
          <a:blip r:embed="rId13"/>
          <a:srcRect l="26582" r="25580"/>
          <a:stretch/>
        </p:blipFill>
        <p:spPr bwMode="auto">
          <a:xfrm>
            <a:off x="10041134" y="3761293"/>
            <a:ext cx="1200149" cy="1411226"/>
          </a:xfrm>
          <a:prstGeom prst="rect">
            <a:avLst/>
          </a:prstGeom>
        </p:spPr>
      </p:pic>
      <p:pic>
        <p:nvPicPr>
          <p:cNvPr id="1436400485" name="Рисунок 1436400484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8453395" y="5324474"/>
            <a:ext cx="2347952" cy="1320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46680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586441273" name="Объект 2"/>
          <p:cNvSpPr>
            <a:spLocks noGrp="1"/>
          </p:cNvSpPr>
          <p:nvPr>
            <p:ph idx="1"/>
          </p:nvPr>
        </p:nvSpPr>
        <p:spPr bwMode="auto">
          <a:xfrm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sz="2000"/>
              <a:t>2. Настройка репозитория на GitHub, постановка и распределение задач</a:t>
            </a:r>
          </a:p>
        </p:txBody>
      </p:sp>
      <p:sp>
        <p:nvSpPr>
          <p:cNvPr id="141249739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0F3FC64-5AD9-58B6-000B-386153346266}" type="slidenum">
              <a:rPr lang="ru-RU"/>
              <a:t>8</a:t>
            </a:fld>
            <a:endParaRPr lang="ru-RU"/>
          </a:p>
        </p:txBody>
      </p:sp>
      <p:pic>
        <p:nvPicPr>
          <p:cNvPr id="393609706" name="Рисунок 39360970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98139" y="2031997"/>
            <a:ext cx="6496121" cy="4483101"/>
          </a:xfrm>
          <a:prstGeom prst="rect">
            <a:avLst/>
          </a:prstGeom>
        </p:spPr>
      </p:pic>
      <p:pic>
        <p:nvPicPr>
          <p:cNvPr id="296292658" name="Рисунок 296292657"/>
          <p:cNvPicPr>
            <a:picLocks noChangeAspect="1"/>
          </p:cNvPicPr>
          <p:nvPr/>
        </p:nvPicPr>
        <p:blipFill>
          <a:blip r:embed="rId3"/>
          <a:srcRect r="10277"/>
          <a:stretch/>
        </p:blipFill>
        <p:spPr bwMode="auto">
          <a:xfrm>
            <a:off x="5640260" y="2374897"/>
            <a:ext cx="5944577" cy="3580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>9</a:t>
            </a:fld>
            <a:endParaRPr lang="ru-RU"/>
          </a:p>
        </p:txBody>
      </p:sp>
      <p:pic>
        <p:nvPicPr>
          <p:cNvPr id="115736745" name="Рисунок 11573674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62049" y="2031998"/>
            <a:ext cx="4606940" cy="2025651"/>
          </a:xfrm>
          <a:prstGeom prst="rect">
            <a:avLst/>
          </a:prstGeom>
        </p:spPr>
      </p:pic>
      <p:sp>
        <p:nvSpPr>
          <p:cNvPr id="275471195" name="Объект 2"/>
          <p:cNvSpPr>
            <a:spLocks noGrp="1"/>
          </p:cNvSpPr>
          <p:nvPr>
            <p:ph idx="1"/>
          </p:nvPr>
        </p:nvSpPr>
        <p:spPr bwMode="auto">
          <a:xfrm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3. Разработка стиля игры, создание пробного уровня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400278951" name="Рисунок 400278950"/>
          <p:cNvPicPr>
            <a:picLocks noChangeAspect="1"/>
          </p:cNvPicPr>
          <p:nvPr/>
        </p:nvPicPr>
        <p:blipFill>
          <a:blip r:embed="rId3"/>
          <a:srcRect l="4988" t="7099" r="1186" b="13935"/>
          <a:stretch/>
        </p:blipFill>
        <p:spPr bwMode="auto">
          <a:xfrm>
            <a:off x="6160616" y="2031998"/>
            <a:ext cx="4278782" cy="2025651"/>
          </a:xfrm>
          <a:prstGeom prst="rect">
            <a:avLst/>
          </a:prstGeom>
        </p:spPr>
      </p:pic>
      <p:pic>
        <p:nvPicPr>
          <p:cNvPr id="298632450" name="Рисунок 29863244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909521" y="4229006"/>
            <a:ext cx="4123785" cy="2319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Уголки">
      <a:fillStyleLst>
        <a:solidFill>
          <a:schemeClr val="phClr"/>
        </a:solidFill>
        <a:gradFill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14</TotalTime>
  <Words>400</Words>
  <Application>Microsoft Office PowerPoint</Application>
  <DocSecurity>0</DocSecurity>
  <PresentationFormat>Широкоэкранный</PresentationFormat>
  <Paragraphs>91</Paragraphs>
  <Slides>22</Slides>
  <Notes>0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Franklin Gothic Book</vt:lpstr>
      <vt:lpstr>Times New Roman</vt:lpstr>
      <vt:lpstr>Уголки</vt:lpstr>
      <vt:lpstr>Игра платформер «Побег»</vt:lpstr>
      <vt:lpstr>Цели и задачи</vt:lpstr>
      <vt:lpstr>Актуальность</vt:lpstr>
      <vt:lpstr>Актуальность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Ход работы</vt:lpstr>
      <vt:lpstr>Возникшие проблемы и способы решения</vt:lpstr>
      <vt:lpstr>Результат работы</vt:lpstr>
      <vt:lpstr>Результат работы</vt:lpstr>
      <vt:lpstr>Результат работы</vt:lpstr>
      <vt:lpstr>Результат работы</vt:lpstr>
      <vt:lpstr>Результат работы</vt:lpstr>
      <vt:lpstr>Презентация PowerPoint</vt:lpstr>
      <vt:lpstr>Спасибо за внимание!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Виртуальная лаборатория</dc:title>
  <dc:subject/>
  <dc:creator>Артём борисов</dc:creator>
  <cp:keywords/>
  <dc:description/>
  <cp:lastModifiedBy>HP</cp:lastModifiedBy>
  <cp:revision>85</cp:revision>
  <dcterms:created xsi:type="dcterms:W3CDTF">2023-02-12T15:54:36Z</dcterms:created>
  <dcterms:modified xsi:type="dcterms:W3CDTF">2024-01-18T20:42:01Z</dcterms:modified>
  <cp:category/>
  <dc:identifier/>
  <cp:contentStatus/>
  <dc:language/>
  <cp:version/>
</cp:coreProperties>
</file>